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85" r:id="rId3"/>
    <p:sldId id="307" r:id="rId4"/>
    <p:sldId id="289" r:id="rId5"/>
    <p:sldId id="291" r:id="rId6"/>
    <p:sldId id="309" r:id="rId7"/>
    <p:sldId id="308" r:id="rId8"/>
    <p:sldId id="290" r:id="rId9"/>
    <p:sldId id="292" r:id="rId10"/>
    <p:sldId id="294" r:id="rId11"/>
    <p:sldId id="293" r:id="rId12"/>
    <p:sldId id="295" r:id="rId13"/>
    <p:sldId id="296" r:id="rId14"/>
    <p:sldId id="299" r:id="rId15"/>
    <p:sldId id="302" r:id="rId16"/>
    <p:sldId id="303" r:id="rId17"/>
    <p:sldId id="304" r:id="rId18"/>
    <p:sldId id="305" r:id="rId19"/>
    <p:sldId id="300" r:id="rId20"/>
    <p:sldId id="310" r:id="rId21"/>
  </p:sldIdLst>
  <p:sldSz cx="9144000" cy="5143500" type="screen16x9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95">
          <p15:clr>
            <a:srgbClr val="A4A3A4"/>
          </p15:clr>
        </p15:guide>
        <p15:guide id="3" pos="2880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400"/>
    <a:srgbClr val="A8E2F9"/>
    <a:srgbClr val="4C656E"/>
    <a:srgbClr val="8CDBF8"/>
    <a:srgbClr val="FFFFFF"/>
    <a:srgbClr val="4F81BD"/>
    <a:srgbClr val="00B0F0"/>
    <a:srgbClr val="2E538E"/>
    <a:srgbClr val="39527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4673" autoAdjust="0"/>
  </p:normalViewPr>
  <p:slideViewPr>
    <p:cSldViewPr>
      <p:cViewPr varScale="1">
        <p:scale>
          <a:sx n="108" d="100"/>
          <a:sy n="108" d="100"/>
        </p:scale>
        <p:origin x="662" y="77"/>
      </p:cViewPr>
      <p:guideLst>
        <p:guide orient="horz" pos="1620"/>
        <p:guide pos="295"/>
        <p:guide pos="2880"/>
        <p:guide pos="54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E6F3589-7084-4811-B3F6-07942750D433}" type="datetimeFigureOut">
              <a:rPr lang="ru-RU"/>
              <a:pPr>
                <a:defRPr/>
              </a:pPr>
              <a:t>05.07.2021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8E0FC89-E87D-46B2-B90F-50BB9495E44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7274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E0FC89-E87D-46B2-B90F-50BB9495E443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551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C50417D-AAA1-0240-AA4D-54DFEC7CD5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42" y="-92546"/>
            <a:ext cx="1472880" cy="1022923"/>
          </a:xfrm>
          <a:prstGeom prst="rect">
            <a:avLst/>
          </a:prstGeom>
        </p:spPr>
      </p:pic>
      <p:pic>
        <p:nvPicPr>
          <p:cNvPr id="12" name="Рисунок 11" descr="logo_bluered_en.png">
            <a:extLst>
              <a:ext uri="{FF2B5EF4-FFF2-40B4-BE49-F238E27FC236}">
                <a16:creationId xmlns:a16="http://schemas.microsoft.com/office/drawing/2014/main" id="{23AB957A-3569-CB48-B62A-F92D481621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3000"/>
          </a:blip>
          <a:srcRect r="27061" b="42260"/>
          <a:stretch/>
        </p:blipFill>
        <p:spPr>
          <a:xfrm>
            <a:off x="6695177" y="3204926"/>
            <a:ext cx="2448823" cy="1938574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40F84FD6-E1B7-9B4A-83CF-59D0E2E651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498" y="1613247"/>
            <a:ext cx="7639918" cy="1102519"/>
          </a:xfrm>
        </p:spPr>
        <p:txBody>
          <a:bodyPr/>
          <a:lstStyle>
            <a:lvl1pPr algn="l">
              <a:defRPr sz="3600" b="0" i="0">
                <a:solidFill>
                  <a:schemeClr val="accent1">
                    <a:lumMod val="50000"/>
                    <a:lumOff val="50000"/>
                  </a:schemeClr>
                </a:solidFill>
                <a:latin typeface="PT Root UI Medium" panose="020B0303020202020204" pitchFamily="34" charset="0"/>
                <a:ea typeface="PT Root UI Medium" panose="020B0303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7DC7E0E-A98C-4643-B7F2-8BBFEF4C1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87913"/>
            <a:ext cx="1828800" cy="255587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 dirty="0"/>
              <a:t>Проектная практика</a:t>
            </a:r>
          </a:p>
        </p:txBody>
      </p:sp>
    </p:spTree>
    <p:extLst>
      <p:ext uri="{BB962C8B-B14F-4D97-AF65-F5344CB8AC3E}">
        <p14:creationId xmlns:p14="http://schemas.microsoft.com/office/powerpoint/2010/main" val="1209898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76498" y="1613247"/>
            <a:ext cx="7639918" cy="1102519"/>
          </a:xfrm>
        </p:spPr>
        <p:txBody>
          <a:bodyPr/>
          <a:lstStyle>
            <a:lvl1pPr algn="l">
              <a:defRPr sz="3600" b="0" i="0">
                <a:solidFill>
                  <a:schemeClr val="accent1">
                    <a:lumMod val="50000"/>
                    <a:lumOff val="50000"/>
                  </a:schemeClr>
                </a:solidFill>
                <a:latin typeface="PT Root UI Medium" panose="020B0303020202020204" pitchFamily="34" charset="0"/>
                <a:ea typeface="PT Root UI Medium" panose="020B0303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76498" y="3207290"/>
            <a:ext cx="3598168" cy="43204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PT Root UI" panose="020B0303020202020204" pitchFamily="34" charset="0"/>
                <a:ea typeface="PT Root UI" panose="020B0303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7" name="Рисунок 6" descr="logo_bluered_en.png">
            <a:extLst>
              <a:ext uri="{FF2B5EF4-FFF2-40B4-BE49-F238E27FC236}">
                <a16:creationId xmlns:a16="http://schemas.microsoft.com/office/drawing/2014/main" id="{5B145E4F-FF4F-0944-B669-AF359129EE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73000"/>
          </a:blip>
          <a:srcRect r="27061" b="42260"/>
          <a:stretch/>
        </p:blipFill>
        <p:spPr>
          <a:xfrm>
            <a:off x="6695177" y="3204926"/>
            <a:ext cx="2448823" cy="19385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781881-3E85-AF4A-94B2-A433FA9E17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42" y="-92546"/>
            <a:ext cx="1472880" cy="1022923"/>
          </a:xfrm>
          <a:prstGeom prst="rect">
            <a:avLst/>
          </a:prstGeom>
        </p:spPr>
      </p:pic>
      <p:sp>
        <p:nvSpPr>
          <p:cNvPr id="10" name="Нижний колонтитул 3">
            <a:extLst>
              <a:ext uri="{FF2B5EF4-FFF2-40B4-BE49-F238E27FC236}">
                <a16:creationId xmlns:a16="http://schemas.microsoft.com/office/drawing/2014/main" id="{B7DC7E0E-A98C-4643-B7F2-8BBFEF4C1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87913"/>
            <a:ext cx="1828800" cy="255587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Рисунок 4">
            <a:extLst>
              <a:ext uri="{FF2B5EF4-FFF2-40B4-BE49-F238E27FC236}">
                <a16:creationId xmlns:a16="http://schemas.microsoft.com/office/drawing/2014/main" id="{819E7529-5536-2D41-95B2-4A670E17D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83720"/>
            <a:ext cx="550537" cy="26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9DF8C6-164F-E046-9678-9583D88987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" y="76202"/>
            <a:ext cx="353090" cy="335308"/>
          </a:xfrm>
          <a:prstGeom prst="rect">
            <a:avLst/>
          </a:prstGeom>
        </p:spPr>
      </p:pic>
      <p:sp>
        <p:nvSpPr>
          <p:cNvPr id="10" name="Google Shape;186;p8">
            <a:extLst>
              <a:ext uri="{FF2B5EF4-FFF2-40B4-BE49-F238E27FC236}">
                <a16:creationId xmlns:a16="http://schemas.microsoft.com/office/drawing/2014/main" id="{2C5AD153-8E40-A144-98B2-71D2826D8B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522" y="590550"/>
            <a:ext cx="3563678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 i="0" kern="1200" dirty="0">
                <a:solidFill>
                  <a:schemeClr val="accent1">
                    <a:lumMod val="50000"/>
                    <a:lumOff val="50000"/>
                  </a:schemeClr>
                </a:solidFill>
                <a:latin typeface="PT Root UI" panose="020B0303020202020204" pitchFamily="34" charset="0"/>
                <a:ea typeface="PT Root UI" panose="020B0303020202020204" pitchFamily="34" charset="0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115;p6">
            <a:extLst>
              <a:ext uri="{FF2B5EF4-FFF2-40B4-BE49-F238E27FC236}">
                <a16:creationId xmlns:a16="http://schemas.microsoft.com/office/drawing/2014/main" id="{BAABE0C5-8A97-5448-B6DC-8B52B05ACF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9134" y="1598662"/>
            <a:ext cx="3577066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14300" lvl="0" indent="0">
              <a:spcBef>
                <a:spcPts val="600"/>
              </a:spcBef>
              <a:spcAft>
                <a:spcPts val="0"/>
              </a:spcAft>
              <a:buSzPts val="1800"/>
              <a:buNone/>
              <a:defRPr sz="2000" b="0" i="0">
                <a:latin typeface="PT Root UI" panose="020B0303020202020204" pitchFamily="34" charset="0"/>
                <a:ea typeface="PT Root UI" panose="020B0303020202020204" pitchFamily="34" charset="0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 dirty="0"/>
          </a:p>
        </p:txBody>
      </p:sp>
      <p:sp>
        <p:nvSpPr>
          <p:cNvPr id="6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" name="Нижний колонтитул 3">
            <a:extLst>
              <a:ext uri="{FF2B5EF4-FFF2-40B4-BE49-F238E27FC236}">
                <a16:creationId xmlns:a16="http://schemas.microsoft.com/office/drawing/2014/main" id="{B7DC7E0E-A98C-4643-B7F2-8BBFEF4C1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87913"/>
            <a:ext cx="1828800" cy="255587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632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304800" y="586975"/>
            <a:ext cx="6477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 i="0" kern="1200" dirty="0">
                <a:solidFill>
                  <a:schemeClr val="accent1">
                    <a:lumMod val="50000"/>
                    <a:lumOff val="50000"/>
                  </a:schemeClr>
                </a:solidFill>
                <a:latin typeface="PT Root UI" panose="020B0303020202020204" pitchFamily="34" charset="0"/>
                <a:ea typeface="PT Root UI" panose="020B0303020202020204" pitchFamily="34" charset="0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pic>
        <p:nvPicPr>
          <p:cNvPr id="40" name="Рисунок 39" descr="Рисунок 4">
            <a:extLst>
              <a:ext uri="{FF2B5EF4-FFF2-40B4-BE49-F238E27FC236}">
                <a16:creationId xmlns:a16="http://schemas.microsoft.com/office/drawing/2014/main" id="{B804DA76-709D-2D4C-9FB0-A9F549394F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83720"/>
            <a:ext cx="550537" cy="26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BB4F1BA6-6C90-4840-B239-01FAF9638E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" y="76202"/>
            <a:ext cx="353090" cy="335308"/>
          </a:xfrm>
          <a:prstGeom prst="rect">
            <a:avLst/>
          </a:prstGeom>
        </p:spPr>
      </p:pic>
      <p:sp>
        <p:nvSpPr>
          <p:cNvPr id="6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" name="Нижний колонтитул 3">
            <a:extLst>
              <a:ext uri="{FF2B5EF4-FFF2-40B4-BE49-F238E27FC236}">
                <a16:creationId xmlns:a16="http://schemas.microsoft.com/office/drawing/2014/main" id="{B7DC7E0E-A98C-4643-B7F2-8BBFEF4C1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87913"/>
            <a:ext cx="1828800" cy="255587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7692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 + 2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90550"/>
            <a:ext cx="6477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 b="0" i="0">
                <a:solidFill>
                  <a:schemeClr val="accent1">
                    <a:lumMod val="50000"/>
                    <a:lumOff val="50000"/>
                  </a:schemeClr>
                </a:solidFill>
                <a:latin typeface="PT Root UI" panose="020B0303020202020204" pitchFamily="34" charset="0"/>
                <a:ea typeface="PT Root UI" panose="020B0303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581150"/>
            <a:ext cx="3127248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 b="0" i="0">
                <a:latin typeface="PT Root UI" panose="020B0303020202020204" pitchFamily="34" charset="0"/>
                <a:ea typeface="PT Root UI" panose="020B0303020202020204" pitchFamily="34" charset="0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 dirty="0"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810000" y="1581150"/>
            <a:ext cx="312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 b="0" i="0">
                <a:latin typeface="PT Root UI" panose="020B0303020202020204" pitchFamily="34" charset="0"/>
                <a:ea typeface="PT Root UI" panose="020B0303020202020204" pitchFamily="34" charset="0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 dirty="0"/>
          </a:p>
        </p:txBody>
      </p:sp>
      <p:pic>
        <p:nvPicPr>
          <p:cNvPr id="33" name="Рисунок 32" descr="Рисунок 4">
            <a:extLst>
              <a:ext uri="{FF2B5EF4-FFF2-40B4-BE49-F238E27FC236}">
                <a16:creationId xmlns:a16="http://schemas.microsoft.com/office/drawing/2014/main" id="{66036980-601E-BD42-9BA2-82401C6539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83720"/>
            <a:ext cx="550537" cy="26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012351A-D020-9147-817A-460491F285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" y="76202"/>
            <a:ext cx="353090" cy="335308"/>
          </a:xfrm>
          <a:prstGeom prst="rect">
            <a:avLst/>
          </a:prstGeom>
        </p:spPr>
      </p:pic>
      <p:sp>
        <p:nvSpPr>
          <p:cNvPr id="8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" name="Нижний колонтитул 3">
            <a:extLst>
              <a:ext uri="{FF2B5EF4-FFF2-40B4-BE49-F238E27FC236}">
                <a16:creationId xmlns:a16="http://schemas.microsoft.com/office/drawing/2014/main" id="{B7DC7E0E-A98C-4643-B7F2-8BBFEF4C1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87913"/>
            <a:ext cx="1828800" cy="255587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4181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 + 3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6477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 i="0" kern="1200">
                <a:solidFill>
                  <a:schemeClr val="accent1">
                    <a:lumMod val="50000"/>
                    <a:lumOff val="50000"/>
                  </a:schemeClr>
                </a:solidFill>
                <a:latin typeface="PT Root UI" panose="020B0303020202020204" pitchFamily="34" charset="0"/>
                <a:ea typeface="PT Root UI" panose="020B0303020202020204" pitchFamily="34" charset="0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"/>
          </p:nvPr>
        </p:nvSpPr>
        <p:spPr>
          <a:xfrm>
            <a:off x="457200" y="1573950"/>
            <a:ext cx="201168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 b="0" i="0">
                <a:latin typeface="PT Root UI" panose="020B0303020202020204" pitchFamily="34" charset="0"/>
                <a:ea typeface="PT Root UI" panose="020B0303020202020204" pitchFamily="34" charset="0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2"/>
          </p:nvPr>
        </p:nvSpPr>
        <p:spPr>
          <a:xfrm>
            <a:off x="2667000" y="1573950"/>
            <a:ext cx="201168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 b="0" i="0" kern="1200" dirty="0">
                <a:solidFill>
                  <a:schemeClr val="tx1"/>
                </a:solidFill>
                <a:latin typeface="PT Root UI" panose="020B0303020202020204" pitchFamily="34" charset="0"/>
                <a:ea typeface="PT Root UI" panose="020B0303020202020204" pitchFamily="34" charset="0"/>
                <a:cs typeface="+mn-cs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3"/>
          </p:nvPr>
        </p:nvSpPr>
        <p:spPr>
          <a:xfrm>
            <a:off x="4922520" y="1573950"/>
            <a:ext cx="201168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 b="0" i="0" kern="1200" dirty="0">
                <a:solidFill>
                  <a:schemeClr val="tx1"/>
                </a:solidFill>
                <a:latin typeface="PT Root UI" panose="020B0303020202020204" pitchFamily="34" charset="0"/>
                <a:ea typeface="PT Root UI" panose="020B0303020202020204" pitchFamily="34" charset="0"/>
                <a:cs typeface="+mn-cs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pic>
        <p:nvPicPr>
          <p:cNvPr id="45" name="Рисунок 44" descr="Рисунок 4">
            <a:extLst>
              <a:ext uri="{FF2B5EF4-FFF2-40B4-BE49-F238E27FC236}">
                <a16:creationId xmlns:a16="http://schemas.microsoft.com/office/drawing/2014/main" id="{825077FD-3DEF-054E-B7F1-8FFBFFBA5E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83720"/>
            <a:ext cx="550537" cy="26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DC3845FF-FF76-4345-A4D9-64617B3918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" y="76202"/>
            <a:ext cx="353090" cy="335308"/>
          </a:xfrm>
          <a:prstGeom prst="rect">
            <a:avLst/>
          </a:prstGeom>
        </p:spPr>
      </p:pic>
      <p:sp>
        <p:nvSpPr>
          <p:cNvPr id="9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" name="Нижний колонтитул 3">
            <a:extLst>
              <a:ext uri="{FF2B5EF4-FFF2-40B4-BE49-F238E27FC236}">
                <a16:creationId xmlns:a16="http://schemas.microsoft.com/office/drawing/2014/main" id="{B7DC7E0E-A98C-4643-B7F2-8BBFEF4C1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87913"/>
            <a:ext cx="1828800" cy="255587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252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3898776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877600" y="2173950"/>
            <a:ext cx="266400" cy="7956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bg1"/>
                </a:solidFill>
                <a:latin typeface="PT Root UI" panose="020B0303020202020204" pitchFamily="34" charset="0"/>
                <a:ea typeface="PT Root UI" panose="020B0303020202020204" pitchFamily="34" charset="0"/>
              </a:defRPr>
            </a:lvl1pPr>
          </a:lstStyle>
          <a:p>
            <a:pPr>
              <a:defRPr/>
            </a:pPr>
            <a:fld id="{C3B357BE-FA96-4FF6-BE52-8E48D2BD4275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71" r:id="rId3"/>
    <p:sldLayoutId id="2147483665" r:id="rId4"/>
    <p:sldLayoutId id="2147483663" r:id="rId5"/>
    <p:sldLayoutId id="2147483664" r:id="rId6"/>
  </p:sldLayoutIdLst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voltiq.ru/shop/rtc-module-ds1307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77D771-3C6D-9144-82BB-1F8B54FFD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258" y="895350"/>
            <a:ext cx="7639918" cy="1820416"/>
          </a:xfrm>
        </p:spPr>
        <p:txBody>
          <a:bodyPr/>
          <a:lstStyle/>
          <a:p>
            <a:r>
              <a:rPr lang="ru-RU" sz="3200" dirty="0"/>
              <a:t>РАЗРАБОТКА БИНАРНЫХ ЧАСОВ С ИНДИКАЦИЕЙ, ИМЕЮЩИХ СИНХРОНИЗАЦИЮ ВРЕМЕНИ ПО СЕТИ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163EE6-F880-FF45-80C2-B43429B36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118" y="3714750"/>
            <a:ext cx="6181502" cy="685800"/>
          </a:xfrm>
        </p:spPr>
        <p:txBody>
          <a:bodyPr/>
          <a:lstStyle/>
          <a:p>
            <a:r>
              <a:rPr lang="ru-RU" sz="1600" dirty="0"/>
              <a:t>Автор: Чернявский Андрей</a:t>
            </a:r>
          </a:p>
          <a:p>
            <a:r>
              <a:rPr lang="ru-RU" sz="1600" dirty="0"/>
              <a:t>Куратор: </a:t>
            </a:r>
            <a:r>
              <a:rPr lang="ru-RU" sz="1600" dirty="0" err="1"/>
              <a:t>Чмыхов</a:t>
            </a:r>
            <a:r>
              <a:rPr lang="ru-RU" sz="1600" dirty="0"/>
              <a:t> Михаил Александрович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Проектная практика</a:t>
            </a:r>
          </a:p>
        </p:txBody>
      </p:sp>
    </p:spTree>
    <p:extLst>
      <p:ext uri="{BB962C8B-B14F-4D97-AF65-F5344CB8AC3E}">
        <p14:creationId xmlns:p14="http://schemas.microsoft.com/office/powerpoint/2010/main" val="2559212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84D029-AA1F-6049-AE4F-0EFFD3BA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22" y="0"/>
            <a:ext cx="7602278" cy="857400"/>
          </a:xfrm>
        </p:spPr>
        <p:txBody>
          <a:bodyPr/>
          <a:lstStyle/>
          <a:p>
            <a:r>
              <a:rPr lang="ru-RU" b="1" dirty="0"/>
              <a:t>Вариант с синхронизацией по спутнику - продолжение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198A42-4B36-4045-A513-B57DB3320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495800" y="1241069"/>
            <a:ext cx="41910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Для извлечения данных о времени из потока можно воспользоваться процедурой из библиотеки </a:t>
            </a:r>
            <a:r>
              <a:rPr lang="ru-RU" sz="1200" dirty="0" err="1">
                <a:latin typeface="PT Root UI" panose="020B0303020202020204" pitchFamily="34" charset="-52"/>
                <a:ea typeface="PT Root UI" panose="020B0303020202020204" pitchFamily="34" charset="-52"/>
              </a:rPr>
              <a:t>TinyGPS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.</a:t>
            </a:r>
          </a:p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Слева приведен фрагмент сообщения в формате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NMEA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, а также фрагмент кода, с помощью которого мы подстраиваем время в соответствии с полученными данными.</a:t>
            </a:r>
          </a:p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Вариант с синхронизацией по навигационному сигналу вполне реализуем, но имеет свой минус при низком уровне сигнала, ослабленного облачностью или препятствиями в виде стен и межэтажных перекрытий.</a:t>
            </a:r>
          </a:p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Поэтому в соответствиями с указаниями руководителя проекта был выбран способ синхронизации по сети Интернет.</a:t>
            </a:r>
            <a:endParaRPr lang="en-US" sz="1200" dirty="0">
              <a:latin typeface="PT Root UI" panose="020B0303020202020204" pitchFamily="34" charset="-52"/>
              <a:ea typeface="PT Root UI" panose="020B0303020202020204" pitchFamily="34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192034"/>
            <a:ext cx="3581400" cy="224596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2" y="3686841"/>
            <a:ext cx="4057796" cy="5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35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84D029-AA1F-6049-AE4F-0EFFD3BA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22" y="0"/>
            <a:ext cx="7602278" cy="857400"/>
          </a:xfrm>
        </p:spPr>
        <p:txBody>
          <a:bodyPr/>
          <a:lstStyle/>
          <a:p>
            <a:r>
              <a:rPr lang="ru-RU" b="1" dirty="0"/>
              <a:t>Вариант с синхронизацией по сети Интернет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198A42-4B36-4045-A513-B57DB3320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419600" y="857400"/>
            <a:ext cx="4275797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При синхронизации времени по сети мы получаем данные точного времени не непосредственно от спутника, а от одного из многочисленных серверов точного времени (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NTP-server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).</a:t>
            </a:r>
          </a:p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Многие службы имеют потребность в доступе к сигналам точного времени , в частности, сервис «умный дом»</a:t>
            </a:r>
          </a:p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При этом запрашивается текущее время на сервере и оно используется для установки своих собственных часов. Существует несколько уровней NTP серверов, где первый уровень подключен к атомным часам, а второй и третий уровни серверов распределяют на себя нагрузку по актуальным запросам из интернета.</a:t>
            </a:r>
          </a:p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Передача информации о времени осуществляется по протоколу сетевого времени (NTP) - это стандарт для синхронизации часов в компьютерных системах через сети связи на основе пакетов. Протокол был специально разработан для обеспечения надежной информации о времени через сети с переменным временем прохождения пакетов.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0730"/>
            <a:ext cx="3827194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84D029-AA1F-6049-AE4F-0EFFD3BA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22" y="0"/>
            <a:ext cx="7602278" cy="857400"/>
          </a:xfrm>
        </p:spPr>
        <p:txBody>
          <a:bodyPr/>
          <a:lstStyle/>
          <a:p>
            <a:r>
              <a:rPr lang="ru-RU" b="1" dirty="0"/>
              <a:t>Вариант с синхронизацией по сети Интернет - продолжение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198A42-4B36-4045-A513-B57DB3320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810000" y="1241069"/>
            <a:ext cx="4876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Для подключения к сети Интернет мы будем использовать беспроводное соединение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Wi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-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Fi.</a:t>
            </a:r>
          </a:p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В качестве модуля связи выбираем популярный компактный и недорогой модуль ESP8266.</a:t>
            </a:r>
          </a:p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Модуль создан для использования в умных розетках, </a:t>
            </a:r>
            <a:r>
              <a:rPr lang="ru-RU" sz="1200" dirty="0" err="1">
                <a:latin typeface="PT Root UI" panose="020B0303020202020204" pitchFamily="34" charset="-52"/>
                <a:ea typeface="PT Root UI" panose="020B0303020202020204" pitchFamily="34" charset="-52"/>
              </a:rPr>
              <a:t>mesh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-сетях, IP-камерах, беспроводных сенсорах, носимой электронике и так далее.</a:t>
            </a:r>
          </a:p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Модуль имеет металлический экран, защищающий микросхемы от внешних наводок, тем самым обеспечивает более стабильную работу, свою керамическую антенну и разъём для внешней антенны. </a:t>
            </a:r>
          </a:p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Модуль поддерживает </a:t>
            </a:r>
            <a:r>
              <a:rPr lang="ru-RU" sz="1200" dirty="0" err="1">
                <a:latin typeface="PT Root UI" panose="020B0303020202020204" pitchFamily="34" charset="-52"/>
                <a:ea typeface="PT Root UI" panose="020B0303020202020204" pitchFamily="34" charset="-52"/>
              </a:rPr>
              <a:t>Wi-Fi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 протоколы 802.11 b/g/n с WEP, WPA, WPA2.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30390"/>
            <a:ext cx="2590800" cy="180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1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84D029-AA1F-6049-AE4F-0EFFD3BA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22" y="0"/>
            <a:ext cx="7602278" cy="857400"/>
          </a:xfrm>
        </p:spPr>
        <p:txBody>
          <a:bodyPr/>
          <a:lstStyle/>
          <a:p>
            <a:r>
              <a:rPr lang="ru-RU" b="1" dirty="0"/>
              <a:t>Принципиальная схема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198A42-4B36-4045-A513-B57DB3320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505"/>
            <a:ext cx="8808000" cy="39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7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84D029-AA1F-6049-AE4F-0EFFD3BA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22" y="0"/>
            <a:ext cx="7602278" cy="857400"/>
          </a:xfrm>
        </p:spPr>
        <p:txBody>
          <a:bodyPr/>
          <a:lstStyle/>
          <a:p>
            <a:r>
              <a:rPr lang="ru-RU" b="1" dirty="0"/>
              <a:t>Программирование работы элементов схемы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198A42-4B36-4045-A513-B57DB3320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343400" y="845970"/>
            <a:ext cx="3960440" cy="393123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 algn="just">
              <a:spcBef>
                <a:spcPts val="600"/>
              </a:spcBef>
              <a:spcAft>
                <a:spcPts val="600"/>
              </a:spcAft>
            </a:pPr>
            <a:r>
              <a:rPr lang="ru-RU" sz="12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В проекте в части программирования необходимо:</a:t>
            </a:r>
            <a:endParaRPr lang="en-US" sz="1200" b="1" dirty="0">
              <a:solidFill>
                <a:schemeClr val="accent1">
                  <a:lumMod val="50000"/>
                  <a:lumOff val="50000"/>
                </a:schemeClr>
              </a:solidFill>
              <a:latin typeface="PT Root UI" panose="020B0303020202020204" pitchFamily="34" charset="-52"/>
              <a:ea typeface="PT Root UI" panose="020B0303020202020204" pitchFamily="34" charset="-52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600"/>
              </a:spcAft>
              <a:buAutoNum type="arabicParenR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Получить сигнал от часов реального времени.</a:t>
            </a:r>
          </a:p>
          <a:p>
            <a:pPr marL="342900" indent="-342900" algn="just">
              <a:spcAft>
                <a:spcPts val="600"/>
              </a:spcAft>
              <a:buAutoNum type="arabicParenR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Получить сигнал точного времени от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NTP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сервера, подключившись к сети Интернет через модуль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Wi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-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Fi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. </a:t>
            </a:r>
          </a:p>
          <a:p>
            <a:pPr marL="342900" indent="-342900" algn="just">
              <a:spcAft>
                <a:spcPts val="600"/>
              </a:spcAft>
              <a:buAutoNum type="arabicParenR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Сформировать сигнал времени для бинарной индикации, для чего надо преобразовать десятичное представление в двоично-десятичное, то есть каждое десятичное число требуется преобразовать в двоичное для представления 4-мя индикаторами (светодиодами).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33401" y="845970"/>
            <a:ext cx="3048000" cy="3287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ru-RU" sz="12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Программирование </a:t>
            </a:r>
            <a:r>
              <a:rPr lang="en-US" sz="12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Arduino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Программирование микроконтроллеров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Arduino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осуществляется на языке программирования C++. Этот язык является низкоуровневым, поэтому считается сложным и имеет высокий порог вхождения. </a:t>
            </a:r>
            <a:endParaRPr lang="en-US" sz="1200" dirty="0">
              <a:latin typeface="PT Root UI" panose="020B0303020202020204" pitchFamily="34" charset="-52"/>
              <a:ea typeface="PT Root UI" panose="020B0303020202020204" pitchFamily="34" charset="-52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Но для программирования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Arduino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 используется упрощенная версия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C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++. 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Также для упрощения разработки прошивок существует множество функций, классов, методов и библиотек, благодаря чему работать с этими микроконтроллерами достаточно удобно.</a:t>
            </a:r>
            <a:endParaRPr lang="ru-RU" sz="1200" dirty="0">
              <a:effectLst/>
              <a:latin typeface="PT Root UI" panose="020B0303020202020204" pitchFamily="34" charset="-52"/>
              <a:ea typeface="PT Root UI" panose="020B0303020202020204" pitchFamily="34" charset="-5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042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84D029-AA1F-6049-AE4F-0EFFD3BA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22" y="0"/>
            <a:ext cx="7602278" cy="857400"/>
          </a:xfrm>
        </p:spPr>
        <p:txBody>
          <a:bodyPr/>
          <a:lstStyle/>
          <a:p>
            <a:r>
              <a:rPr lang="ru-RU" b="1" dirty="0"/>
              <a:t>Программирование – использование стандартных библиотек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198A42-4B36-4045-A513-B57DB3320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" y="2246061"/>
            <a:ext cx="8731800" cy="252276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811060" y="1034364"/>
            <a:ext cx="594360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Для решения перечисленных выше задач следует воспользоваться готовыми библиотеками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Arduino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Работать можно непосредственно на сайте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Arduino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в среде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IDE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.</a:t>
            </a:r>
            <a:endParaRPr lang="en-US" sz="1200" dirty="0">
              <a:latin typeface="PT Root UI" panose="020B0303020202020204" pitchFamily="34" charset="-52"/>
              <a:ea typeface="PT Root UI" panose="020B0303020202020204" pitchFamily="34" charset="-52"/>
              <a:cs typeface="Times New Roman" panose="02020603050405020304" pitchFamily="18" charset="0"/>
            </a:endParaRPr>
          </a:p>
          <a:p>
            <a:pPr algn="just"/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Ниже приведен фрагмент кода для получения времени от модуля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RTC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 с помощью методов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get()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и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set()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27715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84D029-AA1F-6049-AE4F-0EFFD3BA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22" y="0"/>
            <a:ext cx="7602278" cy="857400"/>
          </a:xfrm>
        </p:spPr>
        <p:txBody>
          <a:bodyPr/>
          <a:lstStyle/>
          <a:p>
            <a:r>
              <a:rPr lang="ru-RU" b="1" dirty="0"/>
              <a:t>Макет часов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198A42-4B36-4045-A513-B57DB3320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Проектная практика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386207" y="1047750"/>
            <a:ext cx="3048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В макете часов для наглядности электронные компоненты вынесены в отдельный блок (на рисунке справа) и отделены от панели индикации (на рисунке слева).</a:t>
            </a:r>
          </a:p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Панель индикации включает 20 светодиодов для отражения информации о времени, а также макетную плату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Arduino.</a:t>
            </a:r>
          </a:p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Блок управления включает управляющие устройства: контроллер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Arduino Nano,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часы реального времени и модуль </a:t>
            </a:r>
            <a:r>
              <a:rPr lang="en-US" sz="1200" dirty="0" err="1">
                <a:latin typeface="PT Root UI" panose="020B0303020202020204" pitchFamily="34" charset="-52"/>
                <a:ea typeface="PT Root UI" panose="020B0303020202020204" pitchFamily="34" charset="-52"/>
              </a:rPr>
              <a:t>WiFi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.</a:t>
            </a:r>
            <a:endParaRPr lang="ru-RU" sz="1200" dirty="0">
              <a:latin typeface="PT Root UI" panose="020B0303020202020204" pitchFamily="34" charset="-52"/>
              <a:ea typeface="PT Root UI" panose="020B0303020202020204" pitchFamily="34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5" y="1085494"/>
            <a:ext cx="4972050" cy="3551465"/>
          </a:xfrm>
          <a:prstGeom prst="rect">
            <a:avLst/>
          </a:prstGeom>
        </p:spPr>
      </p:pic>
      <p:sp>
        <p:nvSpPr>
          <p:cNvPr id="7" name="Выноска 1 (без границы) 6"/>
          <p:cNvSpPr/>
          <p:nvPr/>
        </p:nvSpPr>
        <p:spPr>
          <a:xfrm>
            <a:off x="304800" y="1197428"/>
            <a:ext cx="838200" cy="609600"/>
          </a:xfrm>
          <a:prstGeom prst="callout1">
            <a:avLst>
              <a:gd name="adj1" fmla="val 77500"/>
              <a:gd name="adj2" fmla="val 78047"/>
              <a:gd name="adj3" fmla="val 178750"/>
              <a:gd name="adj4" fmla="val 92379"/>
            </a:avLst>
          </a:prstGeom>
          <a:noFill/>
          <a:ln w="6350"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900" i="1" dirty="0">
                <a:solidFill>
                  <a:srgbClr val="C00000"/>
                </a:solidFill>
                <a:latin typeface="PT Root UI" panose="020B0303020202020204" pitchFamily="34" charset="-52"/>
                <a:ea typeface="PT Root UI" panose="020B0303020202020204" pitchFamily="34" charset="-52"/>
              </a:rPr>
              <a:t>панель индикации</a:t>
            </a:r>
          </a:p>
        </p:txBody>
      </p:sp>
      <p:sp>
        <p:nvSpPr>
          <p:cNvPr id="9" name="Выноска 1 (без границы) 8"/>
          <p:cNvSpPr/>
          <p:nvPr/>
        </p:nvSpPr>
        <p:spPr>
          <a:xfrm>
            <a:off x="3930581" y="1197428"/>
            <a:ext cx="838200" cy="609600"/>
          </a:xfrm>
          <a:prstGeom prst="callout1">
            <a:avLst>
              <a:gd name="adj1" fmla="val 68750"/>
              <a:gd name="adj2" fmla="val -9226"/>
              <a:gd name="adj3" fmla="val 168750"/>
              <a:gd name="adj4" fmla="val -44893"/>
            </a:avLst>
          </a:prstGeom>
          <a:noFill/>
          <a:ln w="6350"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900" i="1" dirty="0">
                <a:solidFill>
                  <a:srgbClr val="C00000"/>
                </a:solidFill>
                <a:latin typeface="PT Root UI" panose="020B0303020202020204" pitchFamily="34" charset="-52"/>
                <a:ea typeface="PT Root UI" panose="020B0303020202020204" pitchFamily="34" charset="-52"/>
              </a:rPr>
              <a:t>блок управления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2948884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84D029-AA1F-6049-AE4F-0EFFD3BA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22" y="0"/>
            <a:ext cx="7602278" cy="857400"/>
          </a:xfrm>
        </p:spPr>
        <p:txBody>
          <a:bodyPr/>
          <a:lstStyle/>
          <a:p>
            <a:r>
              <a:rPr lang="ru-RU" b="1" dirty="0"/>
              <a:t>Макет часов – блок управления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198A42-4B36-4045-A513-B57DB3320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638800" y="819150"/>
            <a:ext cx="28956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Блок управления конструктивно оформлен как отдельный элемент и включает:</a:t>
            </a:r>
          </a:p>
          <a:p>
            <a:pPr marL="171450" indent="-1714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плату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Arduino;</a:t>
            </a:r>
          </a:p>
          <a:p>
            <a:pPr marL="171450" indent="-1714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часы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RTC (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на рисунке перевернуты батареей вверх);</a:t>
            </a:r>
          </a:p>
          <a:p>
            <a:pPr marL="171450" indent="-1714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компактный модуль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Wi-Fi</a:t>
            </a:r>
            <a:endParaRPr lang="ru-RU" sz="1200" dirty="0">
              <a:latin typeface="PT Root UI" panose="020B0303020202020204" pitchFamily="34" charset="-52"/>
              <a:ea typeface="PT Root UI" panose="020B0303020202020204" pitchFamily="34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" y="819150"/>
            <a:ext cx="5276850" cy="3769179"/>
          </a:xfrm>
          <a:prstGeom prst="rect">
            <a:avLst/>
          </a:prstGeom>
        </p:spPr>
      </p:pic>
      <p:sp>
        <p:nvSpPr>
          <p:cNvPr id="5" name="Выноска 1 (без границы) 4"/>
          <p:cNvSpPr/>
          <p:nvPr/>
        </p:nvSpPr>
        <p:spPr>
          <a:xfrm>
            <a:off x="3581400" y="1200150"/>
            <a:ext cx="838200" cy="609600"/>
          </a:xfrm>
          <a:prstGeom prst="callout1">
            <a:avLst>
              <a:gd name="adj1" fmla="val 68750"/>
              <a:gd name="adj2" fmla="val -9226"/>
              <a:gd name="adj3" fmla="val 142500"/>
              <a:gd name="adj4" fmla="val -71257"/>
            </a:avLst>
          </a:prstGeom>
          <a:noFill/>
          <a:ln w="6350"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900" i="1" dirty="0">
                <a:solidFill>
                  <a:srgbClr val="C00000"/>
                </a:solidFill>
                <a:latin typeface="PT Root UI" panose="020B0303020202020204" pitchFamily="34" charset="-52"/>
                <a:ea typeface="PT Root UI" panose="020B0303020202020204" pitchFamily="34" charset="-52"/>
              </a:rPr>
              <a:t>часы реального времени</a:t>
            </a:r>
          </a:p>
        </p:txBody>
      </p:sp>
      <p:sp>
        <p:nvSpPr>
          <p:cNvPr id="9" name="Выноска 1 (без границы) 8"/>
          <p:cNvSpPr/>
          <p:nvPr/>
        </p:nvSpPr>
        <p:spPr>
          <a:xfrm>
            <a:off x="228600" y="1323604"/>
            <a:ext cx="1447800" cy="352946"/>
          </a:xfrm>
          <a:prstGeom prst="callout1">
            <a:avLst>
              <a:gd name="adj1" fmla="val 105453"/>
              <a:gd name="adj2" fmla="val 97138"/>
              <a:gd name="adj3" fmla="val 289310"/>
              <a:gd name="adj4" fmla="val 122763"/>
            </a:avLst>
          </a:prstGeom>
          <a:noFill/>
          <a:ln w="6350"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900" i="1" dirty="0">
                <a:solidFill>
                  <a:srgbClr val="C00000"/>
                </a:solidFill>
                <a:latin typeface="PT Root UI" panose="020B0303020202020204" pitchFamily="34" charset="-52"/>
                <a:ea typeface="PT Root UI" panose="020B0303020202020204" pitchFamily="34" charset="-52"/>
              </a:rPr>
              <a:t>модуль </a:t>
            </a:r>
            <a:r>
              <a:rPr lang="en-US" sz="900" i="1" dirty="0" err="1">
                <a:solidFill>
                  <a:srgbClr val="C00000"/>
                </a:solidFill>
                <a:latin typeface="PT Root UI" panose="020B0303020202020204" pitchFamily="34" charset="-52"/>
                <a:ea typeface="PT Root UI" panose="020B0303020202020204" pitchFamily="34" charset="-52"/>
              </a:rPr>
              <a:t>WiFi</a:t>
            </a:r>
            <a:r>
              <a:rPr lang="en-US" sz="900" i="1" dirty="0">
                <a:solidFill>
                  <a:srgbClr val="C00000"/>
                </a:solidFill>
                <a:latin typeface="PT Root UI" panose="020B0303020202020204" pitchFamily="34" charset="-52"/>
                <a:ea typeface="PT Root UI" panose="020B0303020202020204" pitchFamily="34" charset="-52"/>
              </a:rPr>
              <a:t> ESP</a:t>
            </a:r>
            <a:r>
              <a:rPr lang="ru-RU" sz="900" i="1" dirty="0">
                <a:solidFill>
                  <a:srgbClr val="C00000"/>
                </a:solidFill>
                <a:latin typeface="PT Root UI" panose="020B0303020202020204" pitchFamily="34" charset="-52"/>
                <a:ea typeface="PT Root UI" panose="020B0303020202020204" pitchFamily="34" charset="-52"/>
              </a:rPr>
              <a:t>8266</a:t>
            </a:r>
          </a:p>
        </p:txBody>
      </p:sp>
      <p:sp>
        <p:nvSpPr>
          <p:cNvPr id="10" name="Выноска 1 (без границы) 9"/>
          <p:cNvSpPr/>
          <p:nvPr/>
        </p:nvSpPr>
        <p:spPr>
          <a:xfrm>
            <a:off x="3657600" y="2513239"/>
            <a:ext cx="990600" cy="363311"/>
          </a:xfrm>
          <a:prstGeom prst="callout1">
            <a:avLst>
              <a:gd name="adj1" fmla="val 52250"/>
              <a:gd name="adj2" fmla="val -790"/>
              <a:gd name="adj3" fmla="val 27457"/>
              <a:gd name="adj4" fmla="val -58451"/>
            </a:avLst>
          </a:prstGeom>
          <a:noFill/>
          <a:ln w="6350"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900" i="1" dirty="0">
                <a:solidFill>
                  <a:srgbClr val="C00000"/>
                </a:solidFill>
                <a:latin typeface="PT Root UI" panose="020B0303020202020204" pitchFamily="34" charset="-52"/>
                <a:ea typeface="PT Root UI" panose="020B0303020202020204" pitchFamily="34" charset="-52"/>
              </a:rPr>
              <a:t>плата </a:t>
            </a:r>
            <a:r>
              <a:rPr lang="en-US" sz="900" i="1" dirty="0">
                <a:solidFill>
                  <a:srgbClr val="C00000"/>
                </a:solidFill>
                <a:latin typeface="PT Root UI" panose="020B0303020202020204" pitchFamily="34" charset="-52"/>
                <a:ea typeface="PT Root UI" panose="020B0303020202020204" pitchFamily="34" charset="-52"/>
              </a:rPr>
              <a:t>Arduino</a:t>
            </a:r>
            <a:endParaRPr lang="ru-RU" sz="900" i="1" dirty="0">
              <a:solidFill>
                <a:srgbClr val="C00000"/>
              </a:solidFill>
              <a:latin typeface="PT Root UI" panose="020B0303020202020204" pitchFamily="34" charset="-52"/>
              <a:ea typeface="PT Root UI" panose="020B03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69331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84D029-AA1F-6049-AE4F-0EFFD3BA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22" y="0"/>
            <a:ext cx="7602278" cy="857400"/>
          </a:xfrm>
        </p:spPr>
        <p:txBody>
          <a:bodyPr/>
          <a:lstStyle/>
          <a:p>
            <a:r>
              <a:rPr lang="ru-RU" b="1" dirty="0"/>
              <a:t>Макет часов – панель индикации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198A42-4B36-4045-A513-B57DB3320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410199" y="914401"/>
            <a:ext cx="320926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При двоичном представлении используются только два состояния индикатора – 0 (ноль) и 1 (единица). В качестве устройства отображения используем светодиоды. </a:t>
            </a:r>
          </a:p>
          <a:p>
            <a:pPr algn="just">
              <a:spcAft>
                <a:spcPts val="6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Время представляется не в полностью двоичном формате, а в более привычном для нас </a:t>
            </a:r>
            <a:r>
              <a:rPr lang="ru-RU" sz="1200" b="1" dirty="0">
                <a:latin typeface="PT Root UI" panose="020B0303020202020204" pitchFamily="34" charset="-52"/>
                <a:ea typeface="PT Root UI" panose="020B0303020202020204" pitchFamily="34" charset="-52"/>
              </a:rPr>
              <a:t>двоично-десятичном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, когда каждый разряд представляется своей колонкой светодиодов. </a:t>
            </a:r>
          </a:p>
          <a:p>
            <a:pPr algn="just">
              <a:spcAft>
                <a:spcPts val="6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Включенный светодиод означает единицу, выключенный – ноль. Каждая вертикальная линейка светодиодов  отображает степень двойки снизу-вверх, от нулевой до третьей. </a:t>
            </a:r>
          </a:p>
          <a:p>
            <a:pPr algn="just">
              <a:spcAft>
                <a:spcPts val="6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Поэтому при чтении информации с часов надо просуммировать значения колонок с включенными светодиодами. </a:t>
            </a:r>
            <a:endParaRPr lang="ru-RU" sz="1200" dirty="0">
              <a:latin typeface="PT Root UI" panose="020B0303020202020204" pitchFamily="34" charset="-52"/>
              <a:ea typeface="PT Root UI" panose="020B0303020202020204" pitchFamily="34" charset="-52"/>
            </a:endParaRPr>
          </a:p>
          <a:p>
            <a:endParaRPr lang="ru-RU" sz="1200" dirty="0">
              <a:latin typeface="PT Root UI" panose="020B0303020202020204" pitchFamily="34" charset="-52"/>
              <a:ea typeface="PT Root UI" panose="020B0303020202020204" pitchFamily="34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" y="971550"/>
            <a:ext cx="5213950" cy="37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72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84D029-AA1F-6049-AE4F-0EFFD3BA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22" y="0"/>
            <a:ext cx="7602278" cy="857400"/>
          </a:xfrm>
        </p:spPr>
        <p:txBody>
          <a:bodyPr/>
          <a:lstStyle/>
          <a:p>
            <a:r>
              <a:rPr lang="ru-RU" b="1" dirty="0"/>
              <a:t>Видео работы бинарных часов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198A42-4B36-4045-A513-B57DB3320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pic>
        <p:nvPicPr>
          <p:cNvPr id="4" name="video_2021-07-03_15-04-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5600" y="771797"/>
            <a:ext cx="5638800" cy="4027715"/>
          </a:xfrm>
          <a:prstGeom prst="rect">
            <a:avLst/>
          </a:prstGeom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37C21D23-2FE7-F04B-8033-3AAFAC0EF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73950"/>
            <a:ext cx="2133600" cy="3055200"/>
          </a:xfrm>
        </p:spPr>
        <p:txBody>
          <a:bodyPr/>
          <a:lstStyle/>
          <a:p>
            <a:pPr marL="152400" indent="0" algn="just">
              <a:buNone/>
            </a:pPr>
            <a:r>
              <a:rPr lang="ru-RU" sz="1200" dirty="0"/>
              <a:t>Иллюстрация работы часов с бинарной индикацией.</a:t>
            </a:r>
          </a:p>
          <a:p>
            <a:pPr marL="152400" indent="0" algn="just">
              <a:buNone/>
            </a:pPr>
            <a:r>
              <a:rPr lang="ru-RU" sz="1200" dirty="0"/>
              <a:t>10 секунд работы часов начиная с 23:55:56 по 00:00:05.</a:t>
            </a:r>
          </a:p>
          <a:p>
            <a:pPr marL="152400" indent="0" algn="just">
              <a:buNone/>
            </a:pPr>
            <a:r>
              <a:rPr lang="ru-RU" sz="1200" dirty="0"/>
              <a:t>В десятично-двоичном представлении каждому десятичному разряду (</a:t>
            </a:r>
            <a:r>
              <a:rPr lang="ru-RU" sz="1200" dirty="0" err="1"/>
              <a:t>чч:мм:сс</a:t>
            </a:r>
            <a:r>
              <a:rPr lang="ru-RU" sz="1200" dirty="0"/>
              <a:t>) соответствует один вертикальный ряд светодиодов.</a:t>
            </a:r>
          </a:p>
          <a:p>
            <a:pPr marL="152400" indent="0">
              <a:buNone/>
            </a:pP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63374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84D029-AA1F-6049-AE4F-0EFFD3BA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22" y="0"/>
            <a:ext cx="7602278" cy="857400"/>
          </a:xfrm>
        </p:spPr>
        <p:txBody>
          <a:bodyPr/>
          <a:lstStyle/>
          <a:p>
            <a:r>
              <a:rPr lang="ru-RU" b="1" dirty="0"/>
              <a:t>Цели и задачи проекта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198A42-4B36-4045-A513-B57DB3320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19200" y="1241069"/>
            <a:ext cx="74676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1200"/>
              </a:spcBef>
              <a:spcAft>
                <a:spcPts val="600"/>
              </a:spcAft>
            </a:pPr>
            <a:r>
              <a:rPr lang="ru-RU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Цель проекта</a:t>
            </a:r>
          </a:p>
          <a:p>
            <a:pPr marL="0" lvl="1" algn="just">
              <a:spcBef>
                <a:spcPts val="600"/>
              </a:spcBef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Описать процесс создания прототипа часов на платформе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Arduino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с бинарной индикацией и синхронизацией по сети.</a:t>
            </a:r>
            <a:r>
              <a:rPr lang="ru-RU" sz="1200" b="1" dirty="0">
                <a:latin typeface="PT Root UI" panose="020B0303020202020204" pitchFamily="34" charset="-52"/>
                <a:ea typeface="PT Root UI" panose="020B0303020202020204" pitchFamily="34" charset="-52"/>
              </a:rPr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209675" y="2453176"/>
            <a:ext cx="73152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Aft>
                <a:spcPts val="1200"/>
              </a:spcAft>
            </a:pPr>
            <a:r>
              <a:rPr lang="ru-RU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Задачи проекта</a:t>
            </a:r>
          </a:p>
          <a:p>
            <a:pPr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Для достижения цели проекта ставим следующие задачи:</a:t>
            </a:r>
          </a:p>
          <a:p>
            <a:pPr marL="171450" lvl="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Уяснить состав аппаратной части электронного конструктора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Arduino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;</a:t>
            </a:r>
          </a:p>
          <a:p>
            <a:pPr marL="171450" lvl="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Определить способ синхронизации часов;</a:t>
            </a:r>
          </a:p>
          <a:p>
            <a:pPr marL="171450" lvl="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Определить компоненты, с использованием которых можно реализовать часы с синхронизацией;</a:t>
            </a:r>
          </a:p>
          <a:p>
            <a:pPr marL="171450" lvl="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Составить принципиальную схему;</a:t>
            </a:r>
          </a:p>
          <a:p>
            <a:pPr marL="171450" lvl="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Подобрать (разработать) программный код для работы модуля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Arduino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6294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84D029-AA1F-6049-AE4F-0EFFD3BA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22" y="0"/>
            <a:ext cx="7602278" cy="857400"/>
          </a:xfrm>
        </p:spPr>
        <p:txBody>
          <a:bodyPr/>
          <a:lstStyle/>
          <a:p>
            <a:r>
              <a:rPr lang="ru-RU" b="1" dirty="0"/>
              <a:t>Выводы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198A42-4B36-4045-A513-B57DB3320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575200" y="971550"/>
            <a:ext cx="6096000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1200" dirty="0">
                <a:solidFill>
                  <a:schemeClr val="accent1">
                    <a:lumMod val="50000"/>
                    <a:lumOff val="50000"/>
                  </a:schemeClr>
                </a:solidFill>
                <a:latin typeface="PT Root UI" panose="020B0303020202020204" pitchFamily="34" charset="-52"/>
                <a:ea typeface="PT Root UI" panose="020B0303020202020204" pitchFamily="34" charset="-52"/>
              </a:rPr>
              <a:t>В результате проведенной работы: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созданы варианты бинарных часов с индикацией и синхронизацией времени по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GPS,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а также по сети Интернет (через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NTP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 сервер);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разработана принципиальная схема для обоих вариантов синхронизации;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уяснен состав аппаратно-программных средств конструктора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Arduino;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подобраны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Arduino-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совместимые компоненты для реализации проекта в обоих вариантах;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отработана программная часть: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получение данных с платы с платы часов реального времени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RTC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;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синхронизация времени по данным сети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GPS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или одного из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NTP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серверов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с подключением к сети Интернет с использованием </a:t>
            </a:r>
            <a:r>
              <a:rPr lang="en-US" sz="1200" dirty="0" err="1">
                <a:latin typeface="PT Root UI" panose="020B0303020202020204" pitchFamily="34" charset="-52"/>
                <a:ea typeface="PT Root UI" panose="020B0303020202020204" pitchFamily="34" charset="-52"/>
              </a:rPr>
              <a:t>WiFi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модуля;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 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управление работой светодиодов для двоично-десятичной индикации времени;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Разработана объемная модель часов с использованием программы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Fusion 360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;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Создан 10-секундный ролик, отражающий работу часов (смену состояний светодиодов) с 23:59:56 по 00:00:05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6" t="18172" r="25829" b="19526"/>
          <a:stretch/>
        </p:blipFill>
        <p:spPr>
          <a:xfrm>
            <a:off x="228600" y="1043856"/>
            <a:ext cx="2057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93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84D029-AA1F-6049-AE4F-0EFFD3BA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22" y="0"/>
            <a:ext cx="7602278" cy="857400"/>
          </a:xfrm>
        </p:spPr>
        <p:txBody>
          <a:bodyPr/>
          <a:lstStyle/>
          <a:p>
            <a:r>
              <a:rPr lang="ru-RU" b="1" dirty="0"/>
              <a:t>Что такое конструктор </a:t>
            </a:r>
            <a:r>
              <a:rPr lang="en-US" b="1" dirty="0"/>
              <a:t>Arduino</a:t>
            </a:r>
            <a:endParaRPr lang="ru-RU" b="1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198A42-4B36-4045-A513-B57DB3320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37C21D23-2FE7-F04B-8033-3AAFAC0EF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60" y="819150"/>
            <a:ext cx="2438400" cy="3733800"/>
          </a:xfrm>
        </p:spPr>
        <p:txBody>
          <a:bodyPr/>
          <a:lstStyle/>
          <a:p>
            <a:pPr marL="152400"/>
            <a:r>
              <a:rPr lang="ru-RU" sz="1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Возможности </a:t>
            </a:r>
            <a:r>
              <a:rPr lang="en-US" sz="1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Arduino</a:t>
            </a:r>
            <a:endParaRPr lang="ru-RU" sz="120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ru-RU" sz="1200" dirty="0"/>
              <a:t>С технической точки зрения, </a:t>
            </a:r>
            <a:r>
              <a:rPr lang="en-US" sz="1200" dirty="0"/>
              <a:t>Arduino</a:t>
            </a:r>
            <a:r>
              <a:rPr lang="ru-RU" sz="1200" dirty="0"/>
              <a:t> умеет принимать и отправлять сигналы в соответствии с инструкциями в прошивке. </a:t>
            </a:r>
            <a:endParaRPr lang="en-US" sz="1200" dirty="0"/>
          </a:p>
          <a:p>
            <a:pPr algn="just"/>
            <a:r>
              <a:rPr lang="ru-RU" sz="1200" dirty="0"/>
              <a:t>Например, микроконтроллер может получать данные с датчиков температуры, давления, влажности и выводить информацию на дисплей и управлять светом, моторами, приводами.</a:t>
            </a:r>
          </a:p>
          <a:p>
            <a:r>
              <a:rPr lang="ru-RU" sz="1200" dirty="0"/>
              <a:t>В сети часто встречаются проекты умного дома на базе </a:t>
            </a:r>
            <a:r>
              <a:rPr lang="en-US" sz="1200" dirty="0"/>
              <a:t>Arduino</a:t>
            </a:r>
            <a:r>
              <a:rPr lang="ru-RU" sz="1200" dirty="0"/>
              <a:t>.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37C21D23-2FE7-F04B-8033-3AAFAC0EFAC1}"/>
              </a:ext>
            </a:extLst>
          </p:cNvPr>
          <p:cNvSpPr txBox="1">
            <a:spLocks/>
          </p:cNvSpPr>
          <p:nvPr/>
        </p:nvSpPr>
        <p:spPr bwMode="auto">
          <a:xfrm>
            <a:off x="2651760" y="819150"/>
            <a:ext cx="359664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114300" lvl="0" indent="0" algn="l" rtl="0" fontAlgn="base">
              <a:spcBef>
                <a:spcPts val="600"/>
              </a:spcBef>
              <a:spcAft>
                <a:spcPts val="0"/>
              </a:spcAft>
              <a:buSzPts val="1800"/>
              <a:buFont typeface="Arial" charset="0"/>
              <a:buNone/>
              <a:defRPr sz="2000" b="0" i="0" kern="1200">
                <a:solidFill>
                  <a:schemeClr val="tx1"/>
                </a:solidFill>
                <a:latin typeface="PT Root UI" panose="020B0303020202020204" pitchFamily="34" charset="0"/>
                <a:ea typeface="PT Root UI" panose="020B0303020202020204" pitchFamily="34" charset="0"/>
                <a:cs typeface="+mn-cs"/>
              </a:defRPr>
            </a:lvl1pPr>
            <a:lvl2pPr marL="914400" lvl="1" indent="-342900" algn="l" rtl="0" fontAlgn="base"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Char char="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rtl="0" fontAlgn="base"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Char char="⬝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rtl="0" fontAlgn="base"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rtl="0" fontAlgn="base"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/>
            <a:r>
              <a:rPr lang="ru-RU" sz="1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Аппаратная часть </a:t>
            </a:r>
            <a:r>
              <a:rPr lang="en-US" sz="1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Arduino</a:t>
            </a:r>
            <a:endParaRPr lang="ru-RU" sz="120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ru-RU" sz="1200" dirty="0"/>
              <a:t>Аппаратная часть включает в себя платы </a:t>
            </a:r>
            <a:r>
              <a:rPr lang="en-US" sz="1200" dirty="0"/>
              <a:t>Arduino </a:t>
            </a:r>
            <a:r>
              <a:rPr lang="ru-RU" sz="1200" dirty="0"/>
              <a:t>со встроенными программируемыми микроконтроллерами, а также дополнительные модули.</a:t>
            </a:r>
          </a:p>
          <a:p>
            <a:pPr algn="just"/>
            <a:r>
              <a:rPr lang="ru-RU" sz="1200" dirty="0"/>
              <a:t>Классические платы спроектированы для монтажа в стопки через штыревые разъёмы, то есть без пайки контактов. Это главный плюс для начинающих - не нужно паять. </a:t>
            </a:r>
          </a:p>
          <a:p>
            <a:pPr algn="just"/>
            <a:r>
              <a:rPr lang="ru-RU" sz="1200" dirty="0"/>
              <a:t>Микроконтроллеры отличаются наличием прошитого загрузчика. С помощью загрузчика пользователь загружает свою программу в микроконтроллер без использования аппаратных программаторов. Загрузчик соединяется с компьютером через USB.</a:t>
            </a:r>
          </a:p>
          <a:p>
            <a:pPr algn="just"/>
            <a:r>
              <a:rPr lang="ru-RU" sz="1200" dirty="0"/>
              <a:t>Существует целая линейка микроконтроллеров. Поскольку наша задача не является сложной в вычислительном плане, мы воспользуемся недорогой платой </a:t>
            </a:r>
            <a:r>
              <a:rPr lang="en-US" sz="1200" b="1" dirty="0"/>
              <a:t>Arduino Nano v</a:t>
            </a:r>
            <a:r>
              <a:rPr lang="ru-RU" sz="1200" b="1" dirty="0"/>
              <a:t>3.0</a:t>
            </a:r>
            <a:r>
              <a:rPr lang="ru-RU" sz="1200" dirty="0"/>
              <a:t>.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37C21D23-2FE7-F04B-8033-3AAFAC0EFAC1}"/>
              </a:ext>
            </a:extLst>
          </p:cNvPr>
          <p:cNvSpPr txBox="1">
            <a:spLocks/>
          </p:cNvSpPr>
          <p:nvPr/>
        </p:nvSpPr>
        <p:spPr bwMode="auto">
          <a:xfrm>
            <a:off x="6248400" y="819150"/>
            <a:ext cx="23622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114300" lvl="0" indent="0" algn="l" rtl="0" fontAlgn="base">
              <a:spcBef>
                <a:spcPts val="600"/>
              </a:spcBef>
              <a:spcAft>
                <a:spcPts val="0"/>
              </a:spcAft>
              <a:buSzPts val="1800"/>
              <a:buFont typeface="Arial" charset="0"/>
              <a:buNone/>
              <a:defRPr sz="2000" b="0" i="0" kern="1200">
                <a:solidFill>
                  <a:schemeClr val="tx1"/>
                </a:solidFill>
                <a:latin typeface="PT Root UI" panose="020B0303020202020204" pitchFamily="34" charset="0"/>
                <a:ea typeface="PT Root UI" panose="020B0303020202020204" pitchFamily="34" charset="0"/>
                <a:cs typeface="+mn-cs"/>
              </a:defRPr>
            </a:lvl1pPr>
            <a:lvl2pPr marL="914400" lvl="1" indent="-342900" algn="l" rtl="0" fontAlgn="base"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Char char="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rtl="0" fontAlgn="base"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Char char="⬝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rtl="0" fontAlgn="base"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rtl="0" fontAlgn="base"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/>
            <a:r>
              <a:rPr lang="ru-RU" sz="1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Программная часть </a:t>
            </a:r>
            <a:r>
              <a:rPr lang="en-US" sz="1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Arduino</a:t>
            </a:r>
            <a:endParaRPr lang="ru-RU" sz="120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ru-RU" sz="1200" dirty="0"/>
              <a:t>Программная часть состоит из бесплатной оболочки (</a:t>
            </a:r>
            <a:r>
              <a:rPr lang="en-US" sz="1200" dirty="0"/>
              <a:t>IDE </a:t>
            </a:r>
            <a:r>
              <a:rPr lang="ru-RU" sz="1200" dirty="0"/>
              <a:t>– </a:t>
            </a:r>
            <a:r>
              <a:rPr lang="en-US" sz="1200" dirty="0"/>
              <a:t>Integrated development environment</a:t>
            </a:r>
            <a:r>
              <a:rPr lang="ru-RU" sz="1200" dirty="0"/>
              <a:t>). </a:t>
            </a:r>
          </a:p>
          <a:p>
            <a:pPr algn="just"/>
            <a:r>
              <a:rPr lang="ru-RU" sz="1200" dirty="0"/>
              <a:t>В этой среде удобно писать скетчи и загружать их на микроконтроллер. В среде разработки уже предустановлено большое количество примеров и дополнительных библиотек.</a:t>
            </a:r>
          </a:p>
          <a:p>
            <a:pPr algn="just"/>
            <a:r>
              <a:rPr lang="ru-RU" sz="1200" dirty="0"/>
              <a:t>Язык программирования называется </a:t>
            </a:r>
            <a:r>
              <a:rPr lang="ru-RU" sz="1200" dirty="0" err="1"/>
              <a:t>Arduino</a:t>
            </a:r>
            <a:r>
              <a:rPr lang="ru-RU" sz="1200" b="1" dirty="0"/>
              <a:t> </a:t>
            </a:r>
            <a:r>
              <a:rPr lang="ru-RU" sz="1200" dirty="0"/>
              <a:t>C и представляет собой язык C++.</a:t>
            </a:r>
          </a:p>
        </p:txBody>
      </p:sp>
    </p:spTree>
    <p:extLst>
      <p:ext uri="{BB962C8B-B14F-4D97-AF65-F5344CB8AC3E}">
        <p14:creationId xmlns:p14="http://schemas.microsoft.com/office/powerpoint/2010/main" val="1329583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84D029-AA1F-6049-AE4F-0EFFD3BA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22" y="0"/>
            <a:ext cx="7602278" cy="857400"/>
          </a:xfrm>
        </p:spPr>
        <p:txBody>
          <a:bodyPr/>
          <a:lstStyle/>
          <a:p>
            <a:r>
              <a:rPr lang="ru-RU" b="1" dirty="0"/>
              <a:t>Концепция реализации проекта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198A42-4B36-4045-A513-B57DB3320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267200" y="918351"/>
            <a:ext cx="4419600" cy="3300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Bef>
                <a:spcPts val="1200"/>
              </a:spcBef>
              <a:spcAft>
                <a:spcPts val="600"/>
              </a:spcAft>
            </a:pPr>
            <a:r>
              <a:rPr lang="ru-RU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Концепция проекта следующая:</a:t>
            </a:r>
          </a:p>
          <a:p>
            <a:pPr marL="288000" lvl="2" indent="-18000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Центральный элемент –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простой микроконтроллер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Arduino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, к примеру,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 Nano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v 3.0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;</a:t>
            </a:r>
          </a:p>
          <a:p>
            <a:pPr marL="288000" lvl="2" indent="-1800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Источник сигнала о времени - часы реального времени (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RTC)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, выдающие достаточно стабильный сигнал для работы часов, который, тем не менее, периодически требуется калибровать (стабильность 10</a:t>
            </a:r>
            <a:r>
              <a:rPr lang="ru-RU" sz="1200" baseline="300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-4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);</a:t>
            </a:r>
          </a:p>
          <a:p>
            <a:pPr marL="288000" lvl="2" indent="-1800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Для подстройки можно использовать сигнал точного времени системы спутниковой навигации или сигнал времени с сервера точного времени сети Интернет;</a:t>
            </a:r>
          </a:p>
          <a:p>
            <a:pPr marL="288000" lvl="2" indent="-1800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Преобразованный в двоично-десятичную форму сигнал выдается на панель индикации, представляющую каждый разряд (часы, минуты, секунды) в двоичном виде. Панель индикации представляет собой сборку светодиодов на 3 В.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918351"/>
            <a:ext cx="4419600" cy="333264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9963" y="4393667"/>
            <a:ext cx="4381442" cy="36888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Aft>
                <a:spcPts val="600"/>
              </a:spcAft>
            </a:pPr>
            <a:r>
              <a:rPr lang="ru-RU" sz="11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Конструктор </a:t>
            </a:r>
            <a:r>
              <a:rPr lang="en-US" sz="11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Arduino</a:t>
            </a:r>
            <a:endParaRPr lang="ru-RU" sz="500" b="1" dirty="0">
              <a:latin typeface="PT Root UI" panose="020B0303020202020204" pitchFamily="34" charset="-52"/>
              <a:ea typeface="PT Root UI" panose="020B0303020202020204" pitchFamily="34" charset="-5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306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84D029-AA1F-6049-AE4F-0EFFD3BA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22" y="0"/>
            <a:ext cx="7602278" cy="857400"/>
          </a:xfrm>
        </p:spPr>
        <p:txBody>
          <a:bodyPr/>
          <a:lstStyle/>
          <a:p>
            <a:r>
              <a:rPr lang="ru-RU" b="1" dirty="0"/>
              <a:t>Концепция реализации проекта - продолжение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198A42-4B36-4045-A513-B57DB3320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75141"/>
            <a:ext cx="7543800" cy="421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47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84D029-AA1F-6049-AE4F-0EFFD3BA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22" y="0"/>
            <a:ext cx="7602278" cy="857400"/>
          </a:xfrm>
        </p:spPr>
        <p:txBody>
          <a:bodyPr/>
          <a:lstStyle/>
          <a:p>
            <a:r>
              <a:rPr lang="en-US" b="1" dirty="0"/>
              <a:t>Arduino-</a:t>
            </a:r>
            <a:r>
              <a:rPr lang="ru-RU" b="1" dirty="0"/>
              <a:t>совместимые компоненты для проекта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198A42-4B36-4045-A513-B57DB3320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pic>
        <p:nvPicPr>
          <p:cNvPr id="5" name="Рисунок 4" descr="https://fastnvr.ru/image/cache/data/arduino/fit0096-04_enl-600x600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904" y="1659997"/>
            <a:ext cx="16002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3321504" y="3700477"/>
            <a:ext cx="2148840" cy="36888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Aft>
                <a:spcPts val="600"/>
              </a:spcAft>
            </a:pPr>
            <a:r>
              <a:rPr lang="ru-RU" sz="10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Макетная плата </a:t>
            </a:r>
            <a:r>
              <a:rPr lang="ru-RU" sz="1000" dirty="0" err="1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беспаечная</a:t>
            </a:r>
            <a:endParaRPr lang="en-US" sz="1000" dirty="0">
              <a:latin typeface="PT Root UI" panose="020B0303020202020204" pitchFamily="34" charset="-52"/>
              <a:ea typeface="PT Root UI" panose="020B0303020202020204" pitchFamily="34" charset="-5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ru-RU" sz="600" b="1" i="1" dirty="0">
                <a:latin typeface="PT Root UI" panose="020B0303020202020204" pitchFamily="34" charset="-52"/>
                <a:ea typeface="PT Root UI" panose="020B0303020202020204" pitchFamily="34" charset="-52"/>
              </a:rPr>
              <a:t>https://all-arduino.ru/product/maketnaya-plata-na-400-tochek-s-liniyami-pitaniya/</a:t>
            </a:r>
            <a:endParaRPr lang="ru-RU" sz="600" b="1" dirty="0">
              <a:latin typeface="PT Root UI" panose="020B0303020202020204" pitchFamily="34" charset="-52"/>
              <a:ea typeface="PT Root UI" panose="020B0303020202020204" pitchFamily="34" charset="-52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03" y="1294888"/>
            <a:ext cx="2152051" cy="215205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-97849" y="3657088"/>
            <a:ext cx="2810353" cy="28498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</a:pPr>
            <a:r>
              <a:rPr lang="ru-RU" sz="10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Микроконтроллер </a:t>
            </a:r>
            <a:r>
              <a:rPr lang="en-US" sz="10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Arduino Nano v3</a:t>
            </a:r>
            <a:r>
              <a:rPr lang="ru-RU" sz="10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 – центральный элемент схемы</a:t>
            </a:r>
            <a:endParaRPr lang="en-US" sz="1000" dirty="0">
              <a:latin typeface="PT Root UI" panose="020B0303020202020204" pitchFamily="34" charset="-52"/>
              <a:ea typeface="PT Root UI" panose="020B0303020202020204" pitchFamily="34" charset="-52"/>
              <a:cs typeface="Times New Roman" panose="02020603050405020304" pitchFamily="18" charset="0"/>
            </a:endParaRPr>
          </a:p>
          <a:p>
            <a:pPr algn="r">
              <a:spcAft>
                <a:spcPts val="600"/>
              </a:spcAft>
            </a:pPr>
            <a:r>
              <a:rPr lang="en-US" sz="8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https://store.arduino.cc/usa/arduino-nano</a:t>
            </a:r>
            <a:endParaRPr lang="ru-RU" sz="800" dirty="0">
              <a:latin typeface="PT Root UI" panose="020B0303020202020204" pitchFamily="34" charset="-52"/>
              <a:ea typeface="PT Root UI" panose="020B0303020202020204" pitchFamily="34" charset="-52"/>
              <a:cs typeface="Times New Roman" panose="02020603050405020304" pitchFamily="18" charset="0"/>
            </a:endParaRPr>
          </a:p>
          <a:p>
            <a:pPr marL="342900" indent="-342900" algn="just">
              <a:buAutoNum type="arabicParenR"/>
            </a:pPr>
            <a:endParaRPr lang="ru-RU" sz="1600" dirty="0">
              <a:latin typeface="PT Root UI" panose="020B0303020202020204" pitchFamily="34" charset="-52"/>
              <a:ea typeface="PT Root UI" panose="020B0303020202020204" pitchFamily="34" charset="-52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769789" y="3689322"/>
            <a:ext cx="3068853" cy="9398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</a:pPr>
            <a:r>
              <a:rPr lang="ru-RU" sz="10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Светодиоды для панели индикации, подключаемые через резистор 200 Ом (20 </a:t>
            </a:r>
            <a:r>
              <a:rPr lang="ru-RU" sz="1000" dirty="0" err="1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шт</a:t>
            </a:r>
            <a:r>
              <a:rPr lang="ru-RU" sz="10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) </a:t>
            </a:r>
          </a:p>
          <a:p>
            <a:pPr algn="ctr">
              <a:spcAft>
                <a:spcPts val="600"/>
              </a:spcAft>
            </a:pPr>
            <a:r>
              <a:rPr lang="ru-RU" sz="10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(</a:t>
            </a:r>
            <a:r>
              <a:rPr lang="ru-RU" sz="1000" dirty="0"/>
              <a:t>поскольку светодиод обладает малым внутренним сопротивлением и при прямом подключении может перегореть</a:t>
            </a:r>
            <a:r>
              <a:rPr lang="ru-RU" sz="10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1" name="Рисунок 10" descr="https://fastnvr.ru/image/cache/data/arduino/led_5mm_fastnvr_arduino-600x600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699" y="2189125"/>
            <a:ext cx="810858" cy="78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https://go3.imgsmail.ru/imgpreview?key=21ba5648e2dc5863&amp;mb=storage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514" y="2217475"/>
            <a:ext cx="817844" cy="759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0810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https://my3diy.ru/image/cache/catalog/arduino/shields/real-time-module/ds1307-rtc-real-time-clock-module/06-600x600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7" y="2226550"/>
            <a:ext cx="2253931" cy="21015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84D029-AA1F-6049-AE4F-0EFFD3BA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22" y="0"/>
            <a:ext cx="7602278" cy="857400"/>
          </a:xfrm>
        </p:spPr>
        <p:txBody>
          <a:bodyPr/>
          <a:lstStyle/>
          <a:p>
            <a:r>
              <a:rPr lang="en-US" b="1" dirty="0"/>
              <a:t>Arduino-</a:t>
            </a:r>
            <a:r>
              <a:rPr lang="ru-RU" b="1" dirty="0"/>
              <a:t>совместимые компоненты </a:t>
            </a:r>
            <a:r>
              <a:rPr lang="en-US" b="1" dirty="0"/>
              <a:t>- RTC</a:t>
            </a:r>
            <a:endParaRPr lang="ru-RU" b="1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198A42-4B36-4045-A513-B57DB3320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pic>
        <p:nvPicPr>
          <p:cNvPr id="5" name="Рисунок 4" descr="https://tutorials-raspberrypi.com/wp-content/uploads/2016/04/Raspberry-Pi-RTC-Real-Time-Clock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" y="759737"/>
            <a:ext cx="2005245" cy="158341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118045" y="4142902"/>
            <a:ext cx="2466975" cy="36888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spcAft>
                <a:spcPts val="600"/>
              </a:spcAft>
            </a:pPr>
            <a:r>
              <a:rPr lang="ru-RU" sz="11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Часы реального времени </a:t>
            </a:r>
            <a:r>
              <a:rPr lang="en-US" sz="11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DS1307</a:t>
            </a:r>
          </a:p>
          <a:p>
            <a:pPr algn="r">
              <a:spcAft>
                <a:spcPts val="600"/>
              </a:spcAft>
            </a:pPr>
            <a:r>
              <a:rPr lang="ru-RU" sz="800" b="1" i="1" dirty="0">
                <a:latin typeface="PT Root UI" panose="020B0303020202020204" pitchFamily="34" charset="-52"/>
                <a:ea typeface="PT Root UI" panose="020B0303020202020204" pitchFamily="34" charset="-52"/>
              </a:rPr>
              <a:t>http://salealiexpress.ru/i/1214960412.html</a:t>
            </a:r>
            <a:endParaRPr lang="ru-RU" sz="800" b="1" dirty="0">
              <a:latin typeface="PT Root UI" panose="020B0303020202020204" pitchFamily="34" charset="-52"/>
              <a:ea typeface="PT Root UI" panose="020B0303020202020204" pitchFamily="34" charset="-52"/>
              <a:cs typeface="Times New Roman" panose="02020603050405020304" pitchFamily="18" charset="0"/>
            </a:endParaRPr>
          </a:p>
          <a:p>
            <a:pPr marL="342900" indent="-342900" algn="just">
              <a:buAutoNum type="arabicParenR"/>
            </a:pPr>
            <a:endParaRPr lang="ru-RU" sz="1600" dirty="0">
              <a:latin typeface="PT Root UI" panose="020B0303020202020204" pitchFamily="34" charset="-52"/>
              <a:ea typeface="PT Root UI" panose="020B0303020202020204" pitchFamily="34" charset="-52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0947" y="759737"/>
            <a:ext cx="5791200" cy="2960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В качестве источника импульсов используем популярную микросхему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  <a:hlinkClick r:id="rId4"/>
              </a:rPr>
              <a:t>DS1307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 от </a:t>
            </a:r>
            <a:r>
              <a:rPr lang="ru-RU" sz="1200" dirty="0" err="1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Dallas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Semiconductors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. Точность часов зависит от точности кварцевого резонатора и точности соответствия между ёмкостной нагрузкой схемы тактового генератора и внутренней ёмкостью кварцевого резонатора.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Данный модуль не считается точным – есть и более совершенные модели, в которых сильно снижены температурные колебания за счет термостата.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Как указано в описании модуля, «Часы реального времени с последовательным интерфейсом DS1307 – это малопотребляющие полные двоично-десятичные часы-календарь, включающие 56 байтов энергонезависимой статической ОЗУ. Адреса и данные передаются последовательно по двухпроводной двунаправленной шине. Часы-календарь отсчитывают секунды, минуты, часы, день, дату, месяц и год.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Литиевая батарея на обратной стороне платы (нижнее фото) емкостью 4,8 А/ч способна поддерживать модуль в течение 10 лет при комнатной температуре.</a:t>
            </a:r>
          </a:p>
        </p:txBody>
      </p:sp>
    </p:spTree>
    <p:extLst>
      <p:ext uri="{BB962C8B-B14F-4D97-AF65-F5344CB8AC3E}">
        <p14:creationId xmlns:p14="http://schemas.microsoft.com/office/powerpoint/2010/main" val="2460123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84D029-AA1F-6049-AE4F-0EFFD3BA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22" y="0"/>
            <a:ext cx="7602278" cy="857400"/>
          </a:xfrm>
        </p:spPr>
        <p:txBody>
          <a:bodyPr/>
          <a:lstStyle/>
          <a:p>
            <a:r>
              <a:rPr lang="ru-RU" b="1" dirty="0"/>
              <a:t>Вариант с синхронизацией по спутнику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198A42-4B36-4045-A513-B57DB3320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362116" y="1241069"/>
            <a:ext cx="5248484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Вариант синхронизации по сигналу навигационной системы привлекателен тем, что не требует подключения к сети Интернет.</a:t>
            </a:r>
          </a:p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Проще всего использовать сигнал системы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GPS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 из-за большой распространенности приемных модулей. Все спутники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GPS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работают на одной несущей частоте порядка 1,5 ГГц (в отличие от системы ГЛОНАСС, где используется частотное разделение спутниковых сигналов).</a:t>
            </a:r>
          </a:p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Позиционирование объектов построено на измерении задержки сигнала от каждого видимого спутника. Данные о задержках сопоставляются с расчетным местоположением спутников и вычитывается местоположение приемника. Работа системы основана на наличии на каждом спутнике высокоточных атомных часов с суточной нестабильностью порядка 10</a:t>
            </a:r>
            <a:r>
              <a:rPr lang="ru-RU" sz="1200" baseline="30000" dirty="0">
                <a:latin typeface="PT Root UI" panose="020B0303020202020204" pitchFamily="34" charset="-52"/>
                <a:ea typeface="PT Root UI" panose="020B0303020202020204" pitchFamily="34" charset="-52"/>
              </a:rPr>
              <a:t>-13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.</a:t>
            </a:r>
          </a:p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Наша задача выделить из этой информации, генерируемой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GPS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модулем, только информацию о текущем времени.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" y="1276350"/>
            <a:ext cx="3316397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8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84D029-AA1F-6049-AE4F-0EFFD3BA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22" y="0"/>
            <a:ext cx="7602278" cy="857400"/>
          </a:xfrm>
        </p:spPr>
        <p:txBody>
          <a:bodyPr/>
          <a:lstStyle/>
          <a:p>
            <a:r>
              <a:rPr lang="ru-RU" b="1" dirty="0"/>
              <a:t>Вариант с синхронизацией по спутнику - продолжение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198A42-4B36-4045-A513-B57DB3320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Проектная практика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276600" y="1241069"/>
            <a:ext cx="54102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Для реализации проекта можно выбрать самый популярный модуль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GPS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приемника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NEO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6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M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. </a:t>
            </a:r>
          </a:p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Модуль идет в комплекте с большой активной керамической антенной, подключаемой к модулю тонким коаксиальным кабелем.</a:t>
            </a:r>
            <a:endParaRPr lang="en-US" sz="1200" dirty="0">
              <a:latin typeface="PT Root UI" panose="020B0303020202020204" pitchFamily="34" charset="-52"/>
              <a:ea typeface="PT Root UI" panose="020B0303020202020204" pitchFamily="34" charset="-52"/>
            </a:endParaRPr>
          </a:p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Модуль отправляет так называемые NMEA сообщения, то есть широту, долготу приемника, высоту над уровнем моря, служебную информацию и, собственно, время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UTC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в формате </a:t>
            </a:r>
            <a:r>
              <a:rPr lang="ru-RU" sz="1200" b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PT Root UI" panose="020B0303020202020204" pitchFamily="34" charset="-52"/>
                <a:ea typeface="PT Root UI" panose="020B0303020202020204" pitchFamily="34" charset="-52"/>
              </a:rPr>
              <a:t>hhmmss.sss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 (две цифры часы, две цифры минуты, затем секунды с точностью до тысячных).</a:t>
            </a:r>
          </a:p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Модуль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GPS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выдает данные с частотой 5 Гц в интерфейсе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UART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со скоростью 9600 бод, протокол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NMEA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.</a:t>
            </a:r>
          </a:p>
          <a:p>
            <a:pPr algn="just">
              <a:spcAft>
                <a:spcPts val="1200"/>
              </a:spcAft>
            </a:pP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Подключается модуль непосредственно к плате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Arduino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(с выхода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TX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модуля на вход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RX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 платы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Arduino)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,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 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а также необходимо питание +5В с шины </a:t>
            </a:r>
            <a:r>
              <a:rPr lang="en-US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USB</a:t>
            </a:r>
            <a:r>
              <a:rPr lang="ru-RU" sz="1200" dirty="0">
                <a:latin typeface="PT Root UI" panose="020B0303020202020204" pitchFamily="34" charset="-52"/>
                <a:ea typeface="PT Root UI" panose="020B0303020202020204" pitchFamily="34" charset="-52"/>
              </a:rPr>
              <a:t>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4" y="473039"/>
            <a:ext cx="2479506" cy="232388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162300"/>
            <a:ext cx="1066800" cy="152908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26534" y="2571775"/>
            <a:ext cx="2997666" cy="5229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/>
            <a:r>
              <a:rPr lang="en-US" sz="11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GPS </a:t>
            </a:r>
            <a:r>
              <a:rPr lang="ru-RU" sz="11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модуль </a:t>
            </a:r>
            <a:r>
              <a:rPr lang="en-US" sz="1100" dirty="0">
                <a:latin typeface="PT Root UI" panose="020B0303020202020204" pitchFamily="34" charset="-52"/>
                <a:ea typeface="PT Root UI" panose="020B0303020202020204" pitchFamily="34" charset="-52"/>
                <a:cs typeface="Times New Roman" panose="02020603050405020304" pitchFamily="18" charset="0"/>
              </a:rPr>
              <a:t>NEO6M</a:t>
            </a: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ru-RU" sz="800" b="1" i="1" dirty="0">
                <a:latin typeface="PT Root UI" panose="020B0303020202020204" pitchFamily="34" charset="-52"/>
                <a:ea typeface="PT Root UI" panose="020B0303020202020204" pitchFamily="34" charset="-52"/>
              </a:rPr>
              <a:t>https://arduino-tech.ru/2020/04/07/modul-neo-6m-gps/</a:t>
            </a:r>
            <a:endParaRPr lang="ru-RU" sz="800" b="1" dirty="0">
              <a:latin typeface="PT Root UI" panose="020B0303020202020204" pitchFamily="34" charset="-52"/>
              <a:ea typeface="PT Root UI" panose="020B0303020202020204" pitchFamily="34" charset="-52"/>
              <a:cs typeface="Times New Roman" panose="02020603050405020304" pitchFamily="18" charset="0"/>
            </a:endParaRPr>
          </a:p>
          <a:p>
            <a:pPr marL="342900" indent="-342900" algn="just">
              <a:buAutoNum type="arabicParenR"/>
            </a:pPr>
            <a:endParaRPr lang="ru-RU" sz="1600" dirty="0">
              <a:latin typeface="PT Root UI" panose="020B0303020202020204" pitchFamily="34" charset="-52"/>
              <a:ea typeface="PT Root UI" panose="020B0303020202020204" pitchFamily="34" charset="-5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0365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P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12033"/>
      </a:accent1>
      <a:accent2>
        <a:srgbClr val="4C656E"/>
      </a:accent2>
      <a:accent3>
        <a:srgbClr val="C7C8C7"/>
      </a:accent3>
      <a:accent4>
        <a:srgbClr val="DC7827"/>
      </a:accent4>
      <a:accent5>
        <a:srgbClr val="C32439"/>
      </a:accent5>
      <a:accent6>
        <a:srgbClr val="6BE0F2"/>
      </a:accent6>
      <a:hlink>
        <a:srgbClr val="0563C1"/>
      </a:hlink>
      <a:folHlink>
        <a:srgbClr val="954F72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1896</TotalTime>
  <Words>1828</Words>
  <Application>Microsoft Office PowerPoint</Application>
  <PresentationFormat>Экран (16:9)</PresentationFormat>
  <Paragraphs>167</Paragraphs>
  <Slides>20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PT Root UI</vt:lpstr>
      <vt:lpstr>PT Root UI Medium</vt:lpstr>
      <vt:lpstr>Тема Office</vt:lpstr>
      <vt:lpstr>РАЗРАБОТКА БИНАРНЫХ ЧАСОВ С ИНДИКАЦИЕЙ, ИМЕЮЩИХ СИНХРОНИЗАЦИЮ ВРЕМЕНИ ПО СЕТИ</vt:lpstr>
      <vt:lpstr>Цели и задачи проекта</vt:lpstr>
      <vt:lpstr>Что такое конструктор Arduino</vt:lpstr>
      <vt:lpstr>Концепция реализации проекта</vt:lpstr>
      <vt:lpstr>Концепция реализации проекта - продолжение</vt:lpstr>
      <vt:lpstr>Arduino-совместимые компоненты для проекта</vt:lpstr>
      <vt:lpstr>Arduino-совместимые компоненты - RTC</vt:lpstr>
      <vt:lpstr>Вариант с синхронизацией по спутнику</vt:lpstr>
      <vt:lpstr>Вариант с синхронизацией по спутнику - продолжение</vt:lpstr>
      <vt:lpstr>Вариант с синхронизацией по спутнику - продолжение</vt:lpstr>
      <vt:lpstr>Вариант с синхронизацией по сети Интернет</vt:lpstr>
      <vt:lpstr>Вариант с синхронизацией по сети Интернет - продолжение</vt:lpstr>
      <vt:lpstr>Принципиальная схема</vt:lpstr>
      <vt:lpstr>Программирование работы элементов схемы</vt:lpstr>
      <vt:lpstr>Программирование – использование стандартных библиотек</vt:lpstr>
      <vt:lpstr>Макет часов</vt:lpstr>
      <vt:lpstr>Макет часов – блок управления</vt:lpstr>
      <vt:lpstr>Макет часов – панель индикации</vt:lpstr>
      <vt:lpstr>Видео работы бинарных часов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Gendalf</dc:creator>
  <cp:lastModifiedBy>Андрей Чернявский</cp:lastModifiedBy>
  <cp:revision>876</cp:revision>
  <dcterms:created xsi:type="dcterms:W3CDTF">2017-02-09T07:28:42Z</dcterms:created>
  <dcterms:modified xsi:type="dcterms:W3CDTF">2021-07-05T17:06:00Z</dcterms:modified>
</cp:coreProperties>
</file>